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Economica"/>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regular.fntdata"/><Relationship Id="rId21" Type="http://schemas.openxmlformats.org/officeDocument/2006/relationships/slide" Target="slides/slide16.xml"/><Relationship Id="rId24" Type="http://schemas.openxmlformats.org/officeDocument/2006/relationships/font" Target="fonts/Economica-italic.fntdata"/><Relationship Id="rId23" Type="http://schemas.openxmlformats.org/officeDocument/2006/relationships/font" Target="fonts/Economic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Economica-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bd15f80d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bd15f80d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8c2088978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8c2088978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bd15f80d6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bd15f80d6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8bdd59b23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bdd59b2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bd15f80d6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bd15f80d6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bd15f80d6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bd15f80d6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bd15f80d6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bd15f80d6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bd15f80d6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bd15f80d6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90352d5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90352d5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bd15f80d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bd15f80d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8bd15f80d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bd15f80d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bd15f80d6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bd15f80d6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bd15f80d6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bd15f80d6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bd15f80d6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d15f80d6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bd15f80d6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bd15f80d6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rtl="0"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rtl="0"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rtl="0"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rtl="0"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rtl="0"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rtl="0"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rtl="0"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rtl="0"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16000"/>
              <a:buNone/>
              <a:defRPr sz="16000">
                <a:solidFill>
                  <a:schemeClr val="lt2"/>
                </a:solidFill>
              </a:defRPr>
            </a:lvl1pPr>
            <a:lvl2pPr lvl="1" rtl="0" algn="ctr">
              <a:spcBef>
                <a:spcPts val="0"/>
              </a:spcBef>
              <a:spcAft>
                <a:spcPts val="0"/>
              </a:spcAft>
              <a:buClr>
                <a:schemeClr val="lt2"/>
              </a:buClr>
              <a:buSzPts val="16000"/>
              <a:buNone/>
              <a:defRPr sz="16000">
                <a:solidFill>
                  <a:schemeClr val="lt2"/>
                </a:solidFill>
              </a:defRPr>
            </a:lvl2pPr>
            <a:lvl3pPr lvl="2" rtl="0" algn="ctr">
              <a:spcBef>
                <a:spcPts val="0"/>
              </a:spcBef>
              <a:spcAft>
                <a:spcPts val="0"/>
              </a:spcAft>
              <a:buClr>
                <a:schemeClr val="lt2"/>
              </a:buClr>
              <a:buSzPts val="16000"/>
              <a:buNone/>
              <a:defRPr sz="16000">
                <a:solidFill>
                  <a:schemeClr val="lt2"/>
                </a:solidFill>
              </a:defRPr>
            </a:lvl3pPr>
            <a:lvl4pPr lvl="3" rtl="0" algn="ctr">
              <a:spcBef>
                <a:spcPts val="0"/>
              </a:spcBef>
              <a:spcAft>
                <a:spcPts val="0"/>
              </a:spcAft>
              <a:buClr>
                <a:schemeClr val="lt2"/>
              </a:buClr>
              <a:buSzPts val="16000"/>
              <a:buNone/>
              <a:defRPr sz="16000">
                <a:solidFill>
                  <a:schemeClr val="lt2"/>
                </a:solidFill>
              </a:defRPr>
            </a:lvl4pPr>
            <a:lvl5pPr lvl="4" rtl="0" algn="ctr">
              <a:spcBef>
                <a:spcPts val="0"/>
              </a:spcBef>
              <a:spcAft>
                <a:spcPts val="0"/>
              </a:spcAft>
              <a:buClr>
                <a:schemeClr val="lt2"/>
              </a:buClr>
              <a:buSzPts val="16000"/>
              <a:buNone/>
              <a:defRPr sz="16000">
                <a:solidFill>
                  <a:schemeClr val="lt2"/>
                </a:solidFill>
              </a:defRPr>
            </a:lvl5pPr>
            <a:lvl6pPr lvl="5" rtl="0" algn="ctr">
              <a:spcBef>
                <a:spcPts val="0"/>
              </a:spcBef>
              <a:spcAft>
                <a:spcPts val="0"/>
              </a:spcAft>
              <a:buClr>
                <a:schemeClr val="lt2"/>
              </a:buClr>
              <a:buSzPts val="16000"/>
              <a:buNone/>
              <a:defRPr sz="16000">
                <a:solidFill>
                  <a:schemeClr val="lt2"/>
                </a:solidFill>
              </a:defRPr>
            </a:lvl6pPr>
            <a:lvl7pPr lvl="6" rtl="0" algn="ctr">
              <a:spcBef>
                <a:spcPts val="0"/>
              </a:spcBef>
              <a:spcAft>
                <a:spcPts val="0"/>
              </a:spcAft>
              <a:buClr>
                <a:schemeClr val="lt2"/>
              </a:buClr>
              <a:buSzPts val="16000"/>
              <a:buNone/>
              <a:defRPr sz="16000">
                <a:solidFill>
                  <a:schemeClr val="lt2"/>
                </a:solidFill>
              </a:defRPr>
            </a:lvl7pPr>
            <a:lvl8pPr lvl="7" rtl="0" algn="ctr">
              <a:spcBef>
                <a:spcPts val="0"/>
              </a:spcBef>
              <a:spcAft>
                <a:spcPts val="0"/>
              </a:spcAft>
              <a:buClr>
                <a:schemeClr val="lt2"/>
              </a:buClr>
              <a:buSzPts val="16000"/>
              <a:buNone/>
              <a:defRPr sz="16000">
                <a:solidFill>
                  <a:schemeClr val="lt2"/>
                </a:solidFill>
              </a:defRPr>
            </a:lvl8pPr>
            <a:lvl9pPr lvl="8" rtl="0"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lgn="ctr">
              <a:spcBef>
                <a:spcPts val="0"/>
              </a:spcBef>
              <a:spcAft>
                <a:spcPts val="0"/>
              </a:spcAft>
              <a:buSzPts val="4200"/>
              <a:buNone/>
              <a:defRPr/>
            </a:lvl2pPr>
            <a:lvl3pPr lvl="2" rtl="0" algn="ctr">
              <a:spcBef>
                <a:spcPts val="0"/>
              </a:spcBef>
              <a:spcAft>
                <a:spcPts val="0"/>
              </a:spcAft>
              <a:buSzPts val="4200"/>
              <a:buNone/>
              <a:defRPr/>
            </a:lvl3pPr>
            <a:lvl4pPr lvl="3" rtl="0" algn="ctr">
              <a:spcBef>
                <a:spcPts val="0"/>
              </a:spcBef>
              <a:spcAft>
                <a:spcPts val="0"/>
              </a:spcAft>
              <a:buSzPts val="4200"/>
              <a:buNone/>
              <a:defRPr/>
            </a:lvl4pPr>
            <a:lvl5pPr lvl="4" rtl="0" algn="ctr">
              <a:spcBef>
                <a:spcPts val="0"/>
              </a:spcBef>
              <a:spcAft>
                <a:spcPts val="0"/>
              </a:spcAft>
              <a:buSzPts val="4200"/>
              <a:buNone/>
              <a:defRPr/>
            </a:lvl5pPr>
            <a:lvl6pPr lvl="5" rtl="0" algn="ctr">
              <a:spcBef>
                <a:spcPts val="0"/>
              </a:spcBef>
              <a:spcAft>
                <a:spcPts val="0"/>
              </a:spcAft>
              <a:buSzPts val="4200"/>
              <a:buNone/>
              <a:defRPr/>
            </a:lvl6pPr>
            <a:lvl7pPr lvl="6" rtl="0" algn="ctr">
              <a:spcBef>
                <a:spcPts val="0"/>
              </a:spcBef>
              <a:spcAft>
                <a:spcPts val="0"/>
              </a:spcAft>
              <a:buSzPts val="4200"/>
              <a:buNone/>
              <a:defRPr/>
            </a:lvl7pPr>
            <a:lvl8pPr lvl="7" rtl="0" algn="ctr">
              <a:spcBef>
                <a:spcPts val="0"/>
              </a:spcBef>
              <a:spcAft>
                <a:spcPts val="0"/>
              </a:spcAft>
              <a:buSzPts val="4200"/>
              <a:buNone/>
              <a:defRPr/>
            </a:lvl8pPr>
            <a:lvl9pPr lvl="8" rtl="0"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4200"/>
              <a:buNone/>
              <a:defRPr>
                <a:solidFill>
                  <a:schemeClr val="lt2"/>
                </a:solidFill>
              </a:defRPr>
            </a:lvl1pPr>
            <a:lvl2pPr lvl="1" rtl="0" algn="ctr">
              <a:spcBef>
                <a:spcPts val="0"/>
              </a:spcBef>
              <a:spcAft>
                <a:spcPts val="0"/>
              </a:spcAft>
              <a:buClr>
                <a:schemeClr val="lt2"/>
              </a:buClr>
              <a:buSzPts val="4200"/>
              <a:buNone/>
              <a:defRPr>
                <a:solidFill>
                  <a:schemeClr val="lt2"/>
                </a:solidFill>
              </a:defRPr>
            </a:lvl2pPr>
            <a:lvl3pPr lvl="2" rtl="0" algn="ctr">
              <a:spcBef>
                <a:spcPts val="0"/>
              </a:spcBef>
              <a:spcAft>
                <a:spcPts val="0"/>
              </a:spcAft>
              <a:buClr>
                <a:schemeClr val="lt2"/>
              </a:buClr>
              <a:buSzPts val="4200"/>
              <a:buNone/>
              <a:defRPr>
                <a:solidFill>
                  <a:schemeClr val="lt2"/>
                </a:solidFill>
              </a:defRPr>
            </a:lvl3pPr>
            <a:lvl4pPr lvl="3" rtl="0" algn="ctr">
              <a:spcBef>
                <a:spcPts val="0"/>
              </a:spcBef>
              <a:spcAft>
                <a:spcPts val="0"/>
              </a:spcAft>
              <a:buClr>
                <a:schemeClr val="lt2"/>
              </a:buClr>
              <a:buSzPts val="4200"/>
              <a:buNone/>
              <a:defRPr>
                <a:solidFill>
                  <a:schemeClr val="lt2"/>
                </a:solidFill>
              </a:defRPr>
            </a:lvl4pPr>
            <a:lvl5pPr lvl="4" rtl="0" algn="ctr">
              <a:spcBef>
                <a:spcPts val="0"/>
              </a:spcBef>
              <a:spcAft>
                <a:spcPts val="0"/>
              </a:spcAft>
              <a:buClr>
                <a:schemeClr val="lt2"/>
              </a:buClr>
              <a:buSzPts val="4200"/>
              <a:buNone/>
              <a:defRPr>
                <a:solidFill>
                  <a:schemeClr val="lt2"/>
                </a:solidFill>
              </a:defRPr>
            </a:lvl5pPr>
            <a:lvl6pPr lvl="5" rtl="0" algn="ctr">
              <a:spcBef>
                <a:spcPts val="0"/>
              </a:spcBef>
              <a:spcAft>
                <a:spcPts val="0"/>
              </a:spcAft>
              <a:buClr>
                <a:schemeClr val="lt2"/>
              </a:buClr>
              <a:buSzPts val="4200"/>
              <a:buNone/>
              <a:defRPr>
                <a:solidFill>
                  <a:schemeClr val="lt2"/>
                </a:solidFill>
              </a:defRPr>
            </a:lvl6pPr>
            <a:lvl7pPr lvl="6" rtl="0" algn="ctr">
              <a:spcBef>
                <a:spcPts val="0"/>
              </a:spcBef>
              <a:spcAft>
                <a:spcPts val="0"/>
              </a:spcAft>
              <a:buClr>
                <a:schemeClr val="lt2"/>
              </a:buClr>
              <a:buSzPts val="4200"/>
              <a:buNone/>
              <a:defRPr>
                <a:solidFill>
                  <a:schemeClr val="lt2"/>
                </a:solidFill>
              </a:defRPr>
            </a:lvl7pPr>
            <a:lvl8pPr lvl="7" rtl="0" algn="ctr">
              <a:spcBef>
                <a:spcPts val="0"/>
              </a:spcBef>
              <a:spcAft>
                <a:spcPts val="0"/>
              </a:spcAft>
              <a:buClr>
                <a:schemeClr val="lt2"/>
              </a:buClr>
              <a:buSzPts val="4200"/>
              <a:buNone/>
              <a:defRPr>
                <a:solidFill>
                  <a:schemeClr val="lt2"/>
                </a:solidFill>
              </a:defRPr>
            </a:lvl8pPr>
            <a:lvl9pPr lvl="8" rtl="0"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rtl="0"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rtl="0"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rtl="0"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rtl="0"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rtl="0"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rtl="0"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rtl="0"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rtl="0"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Economica"/>
                <a:ea typeface="Economica"/>
                <a:cs typeface="Economica"/>
                <a:sym typeface="Economica"/>
              </a:defRPr>
            </a:lvl1pPr>
            <a:lvl2pPr lvl="1" rtl="0" algn="r">
              <a:buNone/>
              <a:defRPr sz="1000">
                <a:solidFill>
                  <a:schemeClr val="dk1"/>
                </a:solidFill>
                <a:latin typeface="Economica"/>
                <a:ea typeface="Economica"/>
                <a:cs typeface="Economica"/>
                <a:sym typeface="Economica"/>
              </a:defRPr>
            </a:lvl2pPr>
            <a:lvl3pPr lvl="2" rtl="0" algn="r">
              <a:buNone/>
              <a:defRPr sz="1000">
                <a:solidFill>
                  <a:schemeClr val="dk1"/>
                </a:solidFill>
                <a:latin typeface="Economica"/>
                <a:ea typeface="Economica"/>
                <a:cs typeface="Economica"/>
                <a:sym typeface="Economica"/>
              </a:defRPr>
            </a:lvl3pPr>
            <a:lvl4pPr lvl="3" rtl="0" algn="r">
              <a:buNone/>
              <a:defRPr sz="1000">
                <a:solidFill>
                  <a:schemeClr val="dk1"/>
                </a:solidFill>
                <a:latin typeface="Economica"/>
                <a:ea typeface="Economica"/>
                <a:cs typeface="Economica"/>
                <a:sym typeface="Economica"/>
              </a:defRPr>
            </a:lvl4pPr>
            <a:lvl5pPr lvl="4" rtl="0" algn="r">
              <a:buNone/>
              <a:defRPr sz="1000">
                <a:solidFill>
                  <a:schemeClr val="dk1"/>
                </a:solidFill>
                <a:latin typeface="Economica"/>
                <a:ea typeface="Economica"/>
                <a:cs typeface="Economica"/>
                <a:sym typeface="Economica"/>
              </a:defRPr>
            </a:lvl5pPr>
            <a:lvl6pPr lvl="5" rtl="0" algn="r">
              <a:buNone/>
              <a:defRPr sz="1000">
                <a:solidFill>
                  <a:schemeClr val="dk1"/>
                </a:solidFill>
                <a:latin typeface="Economica"/>
                <a:ea typeface="Economica"/>
                <a:cs typeface="Economica"/>
                <a:sym typeface="Economica"/>
              </a:defRPr>
            </a:lvl6pPr>
            <a:lvl7pPr lvl="6" rtl="0" algn="r">
              <a:buNone/>
              <a:defRPr sz="1000">
                <a:solidFill>
                  <a:schemeClr val="dk1"/>
                </a:solidFill>
                <a:latin typeface="Economica"/>
                <a:ea typeface="Economica"/>
                <a:cs typeface="Economica"/>
                <a:sym typeface="Economica"/>
              </a:defRPr>
            </a:lvl7pPr>
            <a:lvl8pPr lvl="7" rtl="0" algn="r">
              <a:buNone/>
              <a:defRPr sz="1000">
                <a:solidFill>
                  <a:schemeClr val="dk1"/>
                </a:solidFill>
                <a:latin typeface="Economica"/>
                <a:ea typeface="Economica"/>
                <a:cs typeface="Economica"/>
                <a:sym typeface="Economica"/>
              </a:defRPr>
            </a:lvl8pPr>
            <a:lvl9pPr lvl="8" rtl="0"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mailto:xristos.gaglias@stonybrook.edu"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nam03.safelinks.protection.outlook.com/?url=https%3A%2F%2Fyoutu.be%2FRH89_rhVch4&amp;data=02%7C01%7CDana.Bennett%40stonybrookmedicine.edu%7Cbe1b44555c4c48d71f5f08d82cb1e188%7Ceafa1b31b194425db36656c215b7760c%7C0%7C0%7C637308489787279232&amp;sdata=WmdeYizg7q35CzTqzgSUjoZaEOCtZ%2BZkJghYQfSy5i4%3D&amp;reserved=0" TargetMode="External"/><Relationship Id="rId4" Type="http://schemas.openxmlformats.org/officeDocument/2006/relationships/hyperlink" Target="https://nam03.safelinks.protection.outlook.com/?url=https%3A%2F%2Fyoutu.be%2F3v5PLhQM9iw&amp;data=02%7C01%7CDana.Bennett%40stonybrookmedicine.edu%7C2d18a092510a48de298d08d8430ab037%7Ceafa1b31b194425db36656c215b7760c%7C0%7C0%7C637333060479885500&amp;sdata=gbL1r6XwIFS%2FHFDOTUYDjJfrR1MbW0TuSdiB1fxoW6E%3D&amp;reserved=0" TargetMode="External"/><Relationship Id="rId5" Type="http://schemas.openxmlformats.org/officeDocument/2006/relationships/image" Target="../media/image12.png"/><Relationship Id="rId6"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mailto:xristos.gaglias@stonybrook.edu"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2322150" y="1944500"/>
            <a:ext cx="4499700" cy="284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Stony Brook Sports Medicine Update</a:t>
            </a:r>
            <a:endParaRPr sz="4000"/>
          </a:p>
          <a:p>
            <a:pPr indent="0" lvl="0" marL="0" rtl="0" algn="ctr">
              <a:spcBef>
                <a:spcPts val="0"/>
              </a:spcBef>
              <a:spcAft>
                <a:spcPts val="0"/>
              </a:spcAft>
              <a:buNone/>
            </a:pPr>
            <a:r>
              <a:rPr lang="en" sz="1900"/>
              <a:t>Department of Orthopaedics </a:t>
            </a:r>
            <a:endParaRPr sz="1900"/>
          </a:p>
          <a:p>
            <a:pPr indent="0" lvl="0" marL="0" rtl="0" algn="ctr">
              <a:spcBef>
                <a:spcPts val="0"/>
              </a:spcBef>
              <a:spcAft>
                <a:spcPts val="0"/>
              </a:spcAft>
              <a:buNone/>
            </a:pPr>
            <a:r>
              <a:t/>
            </a:r>
            <a:endParaRPr sz="1900"/>
          </a:p>
          <a:p>
            <a:pPr indent="0" lvl="0" marL="0" rtl="0" algn="ctr">
              <a:spcBef>
                <a:spcPts val="0"/>
              </a:spcBef>
              <a:spcAft>
                <a:spcPts val="0"/>
              </a:spcAft>
              <a:buNone/>
            </a:pPr>
            <a:r>
              <a:rPr b="1" lang="en" sz="4100"/>
              <a:t>The Hip</a:t>
            </a:r>
            <a:r>
              <a:rPr lang="en"/>
              <a:t> </a:t>
            </a:r>
            <a:endParaRPr/>
          </a:p>
          <a:p>
            <a:pPr indent="0" lvl="0" marL="0" rtl="0" algn="ctr">
              <a:spcBef>
                <a:spcPts val="0"/>
              </a:spcBef>
              <a:spcAft>
                <a:spcPts val="0"/>
              </a:spcAft>
              <a:buNone/>
            </a:pPr>
            <a:r>
              <a:rPr lang="en" sz="1800"/>
              <a:t>September 11</a:t>
            </a:r>
            <a:r>
              <a:rPr lang="en" sz="1800"/>
              <a:t>, 2020</a:t>
            </a:r>
            <a:br>
              <a:rPr lang="en" sz="1800"/>
            </a:br>
            <a:r>
              <a:rPr lang="en" sz="1600"/>
              <a:t>12pm-2pm</a:t>
            </a:r>
            <a:endParaRPr sz="1600"/>
          </a:p>
          <a:p>
            <a:pPr indent="0" lvl="0" marL="0" rtl="0" algn="ctr">
              <a:spcBef>
                <a:spcPts val="0"/>
              </a:spcBef>
              <a:spcAft>
                <a:spcPts val="0"/>
              </a:spcAft>
              <a:buNone/>
            </a:pPr>
            <a:r>
              <a:t/>
            </a:r>
            <a:endParaRPr/>
          </a:p>
        </p:txBody>
      </p:sp>
      <p:sp>
        <p:nvSpPr>
          <p:cNvPr id="63" name="Google Shape;63;p13"/>
          <p:cNvSpPr txBox="1"/>
          <p:nvPr>
            <p:ph idx="1" type="subTitle"/>
          </p:nvPr>
        </p:nvSpPr>
        <p:spPr>
          <a:xfrm>
            <a:off x="162725" y="4143625"/>
            <a:ext cx="4001100" cy="77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Thank you for joining us for the webinar series comprising the 10th Annual Stony Brook Sports Medicine Update; Women in Sports Medicine </a:t>
            </a:r>
            <a:endParaRPr sz="1600"/>
          </a:p>
        </p:txBody>
      </p:sp>
      <p:pic>
        <p:nvPicPr>
          <p:cNvPr id="64" name="Google Shape;64;p13"/>
          <p:cNvPicPr preferRelativeResize="0"/>
          <p:nvPr/>
        </p:nvPicPr>
        <p:blipFill>
          <a:blip r:embed="rId3">
            <a:alphaModFix/>
          </a:blip>
          <a:stretch>
            <a:fillRect/>
          </a:stretch>
        </p:blipFill>
        <p:spPr>
          <a:xfrm>
            <a:off x="74575" y="39200"/>
            <a:ext cx="4001168" cy="701400"/>
          </a:xfrm>
          <a:prstGeom prst="rect">
            <a:avLst/>
          </a:prstGeom>
          <a:noFill/>
          <a:ln>
            <a:noFill/>
          </a:ln>
        </p:spPr>
      </p:pic>
      <p:pic>
        <p:nvPicPr>
          <p:cNvPr id="65" name="Google Shape;65;p13"/>
          <p:cNvPicPr preferRelativeResize="0"/>
          <p:nvPr/>
        </p:nvPicPr>
        <p:blipFill>
          <a:blip r:embed="rId4">
            <a:alphaModFix/>
          </a:blip>
          <a:stretch>
            <a:fillRect/>
          </a:stretch>
        </p:blipFill>
        <p:spPr>
          <a:xfrm>
            <a:off x="6534075" y="942500"/>
            <a:ext cx="2493450" cy="3258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1681050" y="577025"/>
            <a:ext cx="6084300" cy="3211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t>Questions</a:t>
            </a:r>
            <a:endParaRPr sz="5100"/>
          </a:p>
          <a:p>
            <a:pPr indent="0" lvl="0" marL="0" rtl="0" algn="ctr">
              <a:spcBef>
                <a:spcPts val="0"/>
              </a:spcBef>
              <a:spcAft>
                <a:spcPts val="0"/>
              </a:spcAft>
              <a:buNone/>
            </a:pPr>
            <a:r>
              <a:rPr lang="en" sz="3000"/>
              <a:t>You can type your questions in the chat box at any time throughout this meeting. We will have time dedicated after the presentations to answer questions.  </a:t>
            </a:r>
            <a:endParaRPr sz="3000"/>
          </a:p>
        </p:txBody>
      </p:sp>
      <p:pic>
        <p:nvPicPr>
          <p:cNvPr id="129" name="Google Shape;129;p22"/>
          <p:cNvPicPr preferRelativeResize="0"/>
          <p:nvPr/>
        </p:nvPicPr>
        <p:blipFill>
          <a:blip r:embed="rId3">
            <a:alphaModFix/>
          </a:blip>
          <a:stretch>
            <a:fillRect/>
          </a:stretch>
        </p:blipFill>
        <p:spPr>
          <a:xfrm>
            <a:off x="6859450" y="4614675"/>
            <a:ext cx="2196500" cy="385050"/>
          </a:xfrm>
          <a:prstGeom prst="rect">
            <a:avLst/>
          </a:prstGeom>
          <a:noFill/>
          <a:ln>
            <a:noFill/>
          </a:ln>
        </p:spPr>
      </p:pic>
      <p:sp>
        <p:nvSpPr>
          <p:cNvPr id="130" name="Google Shape;130;p22"/>
          <p:cNvSpPr txBox="1"/>
          <p:nvPr/>
        </p:nvSpPr>
        <p:spPr>
          <a:xfrm>
            <a:off x="376350" y="4227700"/>
            <a:ext cx="35127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10th Annual Stony Brook Sports Medicine Update; Women in Sports Medicine </a:t>
            </a:r>
            <a:endParaRPr sz="18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025200" y="1568125"/>
            <a:ext cx="2883600" cy="1074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100"/>
              <a:t>Questions?</a:t>
            </a:r>
            <a:r>
              <a:rPr lang="en"/>
              <a:t> </a:t>
            </a:r>
            <a:endParaRPr/>
          </a:p>
        </p:txBody>
      </p:sp>
      <p:pic>
        <p:nvPicPr>
          <p:cNvPr id="136" name="Google Shape;136;p23"/>
          <p:cNvPicPr preferRelativeResize="0"/>
          <p:nvPr/>
        </p:nvPicPr>
        <p:blipFill>
          <a:blip r:embed="rId3">
            <a:alphaModFix/>
          </a:blip>
          <a:stretch>
            <a:fillRect/>
          </a:stretch>
        </p:blipFill>
        <p:spPr>
          <a:xfrm>
            <a:off x="6859450" y="4614675"/>
            <a:ext cx="2196500" cy="385050"/>
          </a:xfrm>
          <a:prstGeom prst="rect">
            <a:avLst/>
          </a:prstGeom>
          <a:noFill/>
          <a:ln>
            <a:noFill/>
          </a:ln>
        </p:spPr>
      </p:pic>
      <p:sp>
        <p:nvSpPr>
          <p:cNvPr id="137" name="Google Shape;137;p23"/>
          <p:cNvSpPr txBox="1"/>
          <p:nvPr/>
        </p:nvSpPr>
        <p:spPr>
          <a:xfrm>
            <a:off x="376350" y="4227700"/>
            <a:ext cx="3512700" cy="8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10th Annual Stony Brook Sports Medicine Update; Women in Sports Medicine </a:t>
            </a:r>
            <a:endParaRPr sz="1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Reminder for Physical Therapists/Athletic Trainers</a:t>
            </a:r>
            <a:endParaRPr/>
          </a:p>
        </p:txBody>
      </p:sp>
      <p:sp>
        <p:nvSpPr>
          <p:cNvPr id="143" name="Google Shape;143;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a:p>
            <a:pPr indent="0" lvl="0" marL="0" rtl="0" algn="l">
              <a:spcBef>
                <a:spcPts val="1600"/>
              </a:spcBef>
              <a:spcAft>
                <a:spcPts val="0"/>
              </a:spcAft>
              <a:buNone/>
            </a:pPr>
            <a:r>
              <a:rPr lang="en" sz="1200"/>
              <a:t>For proof of attendance for Physical Therapists, please email </a:t>
            </a:r>
            <a:r>
              <a:rPr b="1" lang="en" sz="1300" u="sng"/>
              <a:t>patricia.lamb@stonybrookmedicine.edu</a:t>
            </a:r>
            <a:endParaRPr sz="1200"/>
          </a:p>
          <a:p>
            <a:pPr indent="0" lvl="0" marL="0" rtl="0" algn="l">
              <a:spcBef>
                <a:spcPts val="1600"/>
              </a:spcBef>
              <a:spcAft>
                <a:spcPts val="0"/>
              </a:spcAft>
              <a:buNone/>
            </a:pPr>
            <a:r>
              <a:rPr lang="en" sz="1200"/>
              <a:t>For proof of attendance for Athletic Trainers, please email </a:t>
            </a:r>
            <a:r>
              <a:rPr b="1" lang="en" sz="1300" u="sng">
                <a:hlinkClick r:id="rId3"/>
              </a:rPr>
              <a:t>xristos.gaglias@stonybrook.edu</a:t>
            </a:r>
            <a:r>
              <a:rPr lang="en" sz="1200"/>
              <a:t> with the completed pdf survey form for Athletic Trainers </a:t>
            </a:r>
            <a:r>
              <a:rPr b="1" lang="en" sz="1200"/>
              <a:t>only,</a:t>
            </a:r>
            <a:r>
              <a:rPr lang="en" sz="1200"/>
              <a:t> which was sent to your email with the Zoom meeting link on September 9.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lang="en" sz="1200"/>
              <a:t>Each attendee of this webinar will be send a survey after the completion of this course by the Renaissance School of Medicine. Please complete this survey in a timely manner and leave comments so we can improve future webinars.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rPr i="1" lang="en" sz="1200"/>
              <a:t>For additional questions or concerns, please contact Dana.Bennett@stonybrookmedicine.edu</a:t>
            </a:r>
            <a:endParaRPr i="1" sz="1200"/>
          </a:p>
          <a:p>
            <a:pPr indent="0" lvl="0" marL="0" rtl="0" algn="l">
              <a:spcBef>
                <a:spcPts val="1600"/>
              </a:spcBef>
              <a:spcAft>
                <a:spcPts val="1600"/>
              </a:spcAft>
              <a:buClr>
                <a:schemeClr val="dk1"/>
              </a:buClr>
              <a:buSzPts val="1100"/>
              <a:buFont typeface="Arial"/>
              <a:buNone/>
            </a:pPr>
            <a:r>
              <a:t/>
            </a:r>
            <a:endParaRPr sz="1200"/>
          </a:p>
        </p:txBody>
      </p:sp>
      <p:pic>
        <p:nvPicPr>
          <p:cNvPr id="144" name="Google Shape;144;p24"/>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Stony Brook Medicine Youtube Channel</a:t>
            </a:r>
            <a:endParaRPr/>
          </a:p>
        </p:txBody>
      </p:sp>
      <p:sp>
        <p:nvSpPr>
          <p:cNvPr id="150" name="Google Shape;150;p25"/>
          <p:cNvSpPr txBox="1"/>
          <p:nvPr>
            <p:ph idx="1" type="body"/>
          </p:nvPr>
        </p:nvSpPr>
        <p:spPr>
          <a:xfrm>
            <a:off x="311700" y="1000550"/>
            <a:ext cx="8520600" cy="357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Visit the Stony Brook Medicine Youtube channel to view this and the other webinars of this series comprising the 10th Annual Stony Brook Sports Medicine Update. </a:t>
            </a:r>
            <a:br>
              <a:rPr lang="en" sz="1600"/>
            </a:br>
            <a:r>
              <a:rPr lang="en" sz="1500"/>
              <a:t>The foot and ankle webinar is </a:t>
            </a:r>
            <a:r>
              <a:rPr lang="en" sz="1500"/>
              <a:t>available</a:t>
            </a:r>
            <a:r>
              <a:rPr lang="en" sz="1500"/>
              <a:t> for viewing at </a:t>
            </a:r>
            <a:r>
              <a:rPr lang="en" sz="900" u="sng">
                <a:solidFill>
                  <a:schemeClr val="hlink"/>
                </a:solidFill>
                <a:highlight>
                  <a:srgbClr val="FFFFFF"/>
                </a:highlight>
                <a:latin typeface="Arial"/>
                <a:ea typeface="Arial"/>
                <a:cs typeface="Arial"/>
                <a:sym typeface="Arial"/>
                <a:hlinkClick r:id="rId3"/>
              </a:rPr>
              <a:t>https://youtu.be/RH89_rhVch4</a:t>
            </a:r>
            <a:endParaRPr sz="1500"/>
          </a:p>
          <a:p>
            <a:pPr indent="0" lvl="0" marL="0" rtl="0" algn="ctr">
              <a:spcBef>
                <a:spcPts val="1600"/>
              </a:spcBef>
              <a:spcAft>
                <a:spcPts val="0"/>
              </a:spcAft>
              <a:buNone/>
            </a:pPr>
            <a:r>
              <a:rPr lang="en" sz="1500"/>
              <a:t>The knee webinar is available for viewing at </a:t>
            </a:r>
            <a:r>
              <a:rPr lang="en" sz="1000" u="sng">
                <a:solidFill>
                  <a:schemeClr val="hlink"/>
                </a:solidFill>
                <a:highlight>
                  <a:srgbClr val="FFFFFF"/>
                </a:highlight>
                <a:latin typeface="Arial"/>
                <a:ea typeface="Arial"/>
                <a:cs typeface="Arial"/>
                <a:sym typeface="Arial"/>
                <a:hlinkClick r:id="rId4"/>
              </a:rPr>
              <a:t>https://youtu.be/3v5PLhQM9iw</a:t>
            </a:r>
            <a:endParaRPr sz="15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1" name="Google Shape;151;p25"/>
          <p:cNvPicPr preferRelativeResize="0"/>
          <p:nvPr/>
        </p:nvPicPr>
        <p:blipFill>
          <a:blip r:embed="rId5">
            <a:alphaModFix/>
          </a:blip>
          <a:stretch>
            <a:fillRect/>
          </a:stretch>
        </p:blipFill>
        <p:spPr>
          <a:xfrm>
            <a:off x="1345275" y="2694475"/>
            <a:ext cx="6393648" cy="1920199"/>
          </a:xfrm>
          <a:prstGeom prst="rect">
            <a:avLst/>
          </a:prstGeom>
          <a:noFill/>
          <a:ln>
            <a:noFill/>
          </a:ln>
        </p:spPr>
      </p:pic>
      <p:pic>
        <p:nvPicPr>
          <p:cNvPr id="152" name="Google Shape;152;p25"/>
          <p:cNvPicPr preferRelativeResize="0"/>
          <p:nvPr/>
        </p:nvPicPr>
        <p:blipFill>
          <a:blip r:embed="rId6">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6"/>
          <p:cNvPicPr preferRelativeResize="0"/>
          <p:nvPr/>
        </p:nvPicPr>
        <p:blipFill>
          <a:blip r:embed="rId3">
            <a:alphaModFix/>
          </a:blip>
          <a:stretch>
            <a:fillRect/>
          </a:stretch>
        </p:blipFill>
        <p:spPr>
          <a:xfrm>
            <a:off x="3364425" y="109950"/>
            <a:ext cx="2483580" cy="4838700"/>
          </a:xfrm>
          <a:prstGeom prst="rect">
            <a:avLst/>
          </a:prstGeom>
          <a:noFill/>
          <a:ln>
            <a:noFill/>
          </a:ln>
        </p:spPr>
      </p:pic>
      <p:pic>
        <p:nvPicPr>
          <p:cNvPr id="158" name="Google Shape;158;p26"/>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7"/>
          <p:cNvPicPr preferRelativeResize="0"/>
          <p:nvPr/>
        </p:nvPicPr>
        <p:blipFill>
          <a:blip r:embed="rId3">
            <a:alphaModFix/>
          </a:blip>
          <a:stretch>
            <a:fillRect/>
          </a:stretch>
        </p:blipFill>
        <p:spPr>
          <a:xfrm>
            <a:off x="2897475" y="109950"/>
            <a:ext cx="3150571" cy="4838700"/>
          </a:xfrm>
          <a:prstGeom prst="rect">
            <a:avLst/>
          </a:prstGeom>
          <a:noFill/>
          <a:ln>
            <a:noFill/>
          </a:ln>
        </p:spPr>
      </p:pic>
      <p:pic>
        <p:nvPicPr>
          <p:cNvPr id="164" name="Google Shape;164;p27"/>
          <p:cNvPicPr preferRelativeResize="0"/>
          <p:nvPr/>
        </p:nvPicPr>
        <p:blipFill>
          <a:blip r:embed="rId4">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315925"/>
            <a:ext cx="70533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 you for attending this webinar.</a:t>
            </a:r>
            <a:endParaRPr/>
          </a:p>
        </p:txBody>
      </p:sp>
      <p:sp>
        <p:nvSpPr>
          <p:cNvPr id="170" name="Google Shape;170;p28"/>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p>
          <a:p>
            <a:pPr indent="0" lvl="0" marL="0" rtl="0" algn="l">
              <a:spcBef>
                <a:spcPts val="1600"/>
              </a:spcBef>
              <a:spcAft>
                <a:spcPts val="1600"/>
              </a:spcAft>
              <a:buNone/>
            </a:pPr>
            <a:r>
              <a:rPr lang="en"/>
              <a:t>For Orthopaedic Appointments with one of our physicians,</a:t>
            </a:r>
            <a:br>
              <a:rPr lang="en"/>
            </a:br>
            <a:r>
              <a:rPr b="1" lang="en"/>
              <a:t>Please call (631) 444-4233 to schedule.</a:t>
            </a:r>
            <a:br>
              <a:rPr lang="en"/>
            </a:br>
            <a:endParaRPr/>
          </a:p>
        </p:txBody>
      </p:sp>
      <p:pic>
        <p:nvPicPr>
          <p:cNvPr id="171" name="Google Shape;171;p28"/>
          <p:cNvPicPr preferRelativeResize="0"/>
          <p:nvPr/>
        </p:nvPicPr>
        <p:blipFill>
          <a:blip r:embed="rId3">
            <a:alphaModFix/>
          </a:blip>
          <a:stretch>
            <a:fillRect/>
          </a:stretch>
        </p:blipFill>
        <p:spPr>
          <a:xfrm>
            <a:off x="7052248" y="2768323"/>
            <a:ext cx="1810900" cy="1810900"/>
          </a:xfrm>
          <a:prstGeom prst="rect">
            <a:avLst/>
          </a:prstGeom>
          <a:noFill/>
          <a:ln>
            <a:noFill/>
          </a:ln>
        </p:spPr>
      </p:pic>
      <p:pic>
        <p:nvPicPr>
          <p:cNvPr id="172" name="Google Shape;172;p28"/>
          <p:cNvPicPr preferRelativeResize="0"/>
          <p:nvPr/>
        </p:nvPicPr>
        <p:blipFill>
          <a:blip r:embed="rId4">
            <a:alphaModFix/>
          </a:blip>
          <a:stretch>
            <a:fillRect/>
          </a:stretch>
        </p:blipFill>
        <p:spPr>
          <a:xfrm>
            <a:off x="6859450" y="4614675"/>
            <a:ext cx="2196500" cy="385050"/>
          </a:xfrm>
          <a:prstGeom prst="rect">
            <a:avLst/>
          </a:prstGeom>
          <a:noFill/>
          <a:ln>
            <a:noFill/>
          </a:ln>
        </p:spPr>
      </p:pic>
      <p:pic>
        <p:nvPicPr>
          <p:cNvPr id="173" name="Google Shape;173;p28"/>
          <p:cNvPicPr preferRelativeResize="0"/>
          <p:nvPr/>
        </p:nvPicPr>
        <p:blipFill>
          <a:blip r:embed="rId5">
            <a:alphaModFix/>
          </a:blip>
          <a:stretch>
            <a:fillRect/>
          </a:stretch>
        </p:blipFill>
        <p:spPr>
          <a:xfrm>
            <a:off x="1627238" y="3350098"/>
            <a:ext cx="3678975" cy="1264575"/>
          </a:xfrm>
          <a:prstGeom prst="rect">
            <a:avLst/>
          </a:prstGeom>
          <a:noFill/>
          <a:ln>
            <a:noFill/>
          </a:ln>
        </p:spPr>
      </p:pic>
      <p:sp>
        <p:nvSpPr>
          <p:cNvPr id="174" name="Google Shape;174;p28"/>
          <p:cNvSpPr txBox="1"/>
          <p:nvPr/>
        </p:nvSpPr>
        <p:spPr>
          <a:xfrm>
            <a:off x="1291113" y="4711925"/>
            <a:ext cx="4351200" cy="3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800">
                <a:solidFill>
                  <a:schemeClr val="dk1"/>
                </a:solidFill>
                <a:latin typeface="Open Sans"/>
                <a:ea typeface="Open Sans"/>
                <a:cs typeface="Open Sans"/>
                <a:sym typeface="Open Sans"/>
              </a:rPr>
              <a:t>For additional questions or concerns, please contact Dana.Bennett@stonybrookmedicine.edu</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Course Description: </a:t>
            </a:r>
            <a:endParaRPr/>
          </a:p>
        </p:txBody>
      </p:sp>
      <p:sp>
        <p:nvSpPr>
          <p:cNvPr id="71" name="Google Shape;71;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Stony Brook Department of Orthopaedics invites you to attend the next webinar segment comprising the 10th Annual Stony Brook Sports Medicine Update; Women in Sports Medicine. This mini course is designed to cover the most current evidence based practice related to orthopaedic issues in sports medicine today. The focus of this course is on the hip.</a:t>
            </a:r>
            <a:endParaRPr/>
          </a:p>
          <a:p>
            <a:pPr indent="0" lvl="0" marL="0" rtl="0" algn="l">
              <a:spcBef>
                <a:spcPts val="1600"/>
              </a:spcBef>
              <a:spcAft>
                <a:spcPts val="1600"/>
              </a:spcAft>
              <a:buNone/>
            </a:pPr>
            <a:r>
              <a:rPr lang="en"/>
              <a:t>The target audience consists of Physicians, Athletic Trainers, Physical Therapists, Physician Assistants, students, and all of those involved with the care of athletes. </a:t>
            </a:r>
            <a:endParaRPr/>
          </a:p>
        </p:txBody>
      </p:sp>
      <p:pic>
        <p:nvPicPr>
          <p:cNvPr id="72" name="Google Shape;72;p14"/>
          <p:cNvPicPr preferRelativeResize="0"/>
          <p:nvPr/>
        </p:nvPicPr>
        <p:blipFill>
          <a:blip r:embed="rId3">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235500" y="315925"/>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a:t>
            </a:r>
            <a:endParaRPr/>
          </a:p>
        </p:txBody>
      </p:sp>
      <p:sp>
        <p:nvSpPr>
          <p:cNvPr id="78" name="Google Shape;78;p15"/>
          <p:cNvSpPr txBox="1"/>
          <p:nvPr>
            <p:ph idx="1" type="body"/>
          </p:nvPr>
        </p:nvSpPr>
        <p:spPr>
          <a:xfrm>
            <a:off x="311700" y="1593225"/>
            <a:ext cx="8520600" cy="29859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t>Please make sure you are logged in with your full name and title to ensure you are checked off for educational credit verification. </a:t>
            </a:r>
            <a:endParaRPr/>
          </a:p>
          <a:p>
            <a:pPr indent="0" lvl="0" marL="457200" rtl="0" algn="ctr">
              <a:spcBef>
                <a:spcPts val="1600"/>
              </a:spcBef>
              <a:spcAft>
                <a:spcPts val="0"/>
              </a:spcAft>
              <a:buNone/>
            </a:pPr>
            <a:r>
              <a:t/>
            </a:r>
            <a:endParaRPr/>
          </a:p>
          <a:p>
            <a:pPr indent="0" lvl="0" marL="457200" rtl="0" algn="ctr">
              <a:spcBef>
                <a:spcPts val="1600"/>
              </a:spcBef>
              <a:spcAft>
                <a:spcPts val="0"/>
              </a:spcAft>
              <a:buNone/>
            </a:pPr>
            <a:r>
              <a:rPr lang="en"/>
              <a:t>This meeting is being recorded for future use.</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pic>
        <p:nvPicPr>
          <p:cNvPr id="79" name="Google Shape;79;p15"/>
          <p:cNvPicPr preferRelativeResize="0"/>
          <p:nvPr/>
        </p:nvPicPr>
        <p:blipFill>
          <a:blip r:embed="rId3">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Objectives: </a:t>
            </a:r>
            <a:endParaRPr/>
          </a:p>
        </p:txBody>
      </p:sp>
      <p:sp>
        <p:nvSpPr>
          <p:cNvPr id="85" name="Google Shape;85;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Understand normal and pathologic anatomy of the hip</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Identify key examination factors in determining the origin of hip pain and use of further imaging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Explore the surgical intervention options for treatment of hip injuries</a:t>
            </a:r>
            <a:endParaRPr/>
          </a:p>
          <a:p>
            <a:pPr indent="0" lvl="0" marL="0" rtl="0" algn="l">
              <a:spcBef>
                <a:spcPts val="1600"/>
              </a:spcBef>
              <a:spcAft>
                <a:spcPts val="1600"/>
              </a:spcAft>
              <a:buNone/>
            </a:pPr>
            <a:r>
              <a:t/>
            </a:r>
            <a:endParaRPr/>
          </a:p>
        </p:txBody>
      </p:sp>
      <p:pic>
        <p:nvPicPr>
          <p:cNvPr id="86" name="Google Shape;86;p16"/>
          <p:cNvPicPr preferRelativeResize="0"/>
          <p:nvPr/>
        </p:nvPicPr>
        <p:blipFill>
          <a:blip r:embed="rId3">
            <a:alphaModFix/>
          </a:blip>
          <a:stretch>
            <a:fillRect/>
          </a:stretch>
        </p:blipFill>
        <p:spPr>
          <a:xfrm>
            <a:off x="6746250" y="4579225"/>
            <a:ext cx="2196500" cy="385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6925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Presenters: </a:t>
            </a:r>
            <a:endParaRPr/>
          </a:p>
        </p:txBody>
      </p:sp>
      <p:sp>
        <p:nvSpPr>
          <p:cNvPr id="92" name="Google Shape;92;p17"/>
          <p:cNvSpPr txBox="1"/>
          <p:nvPr>
            <p:ph idx="1" type="body"/>
          </p:nvPr>
        </p:nvSpPr>
        <p:spPr>
          <a:xfrm>
            <a:off x="1012100" y="1011725"/>
            <a:ext cx="6027600" cy="398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 Alireza Nazemi</a:t>
            </a:r>
            <a:br>
              <a:rPr lang="en"/>
            </a:br>
            <a:r>
              <a:rPr lang="en" sz="1200"/>
              <a:t>PGY-3 Orthopaedic Surgery Resident</a:t>
            </a:r>
            <a:r>
              <a:rPr lang="en"/>
              <a:t> </a:t>
            </a:r>
            <a:br>
              <a:rPr lang="en"/>
            </a:br>
            <a:r>
              <a:rPr lang="en"/>
              <a:t>- </a:t>
            </a:r>
            <a:r>
              <a:rPr b="1" lang="en" sz="1500"/>
              <a:t>The Anatomy of the Hip;</a:t>
            </a:r>
            <a:br>
              <a:rPr b="1" lang="en" sz="1500"/>
            </a:br>
            <a:r>
              <a:rPr b="1" lang="en" sz="1500"/>
              <a:t>   A Dissection Presentation</a:t>
            </a:r>
            <a:endParaRPr b="1" sz="1500"/>
          </a:p>
          <a:p>
            <a:pPr indent="0" lvl="0" marL="0" rtl="0" algn="l">
              <a:spcBef>
                <a:spcPts val="1600"/>
              </a:spcBef>
              <a:spcAft>
                <a:spcPts val="0"/>
              </a:spcAft>
              <a:buNone/>
            </a:pPr>
            <a:br>
              <a:rPr lang="en"/>
            </a:br>
            <a:r>
              <a:rPr lang="en"/>
              <a:t>Dr. Diana Patterson</a:t>
            </a:r>
            <a:br>
              <a:rPr lang="en"/>
            </a:br>
            <a:r>
              <a:rPr lang="en"/>
              <a:t>-</a:t>
            </a:r>
            <a:r>
              <a:rPr b="1" lang="en" sz="1500"/>
              <a:t>Hip Pain, Exam and Imaging</a:t>
            </a:r>
            <a:endParaRPr b="1" sz="1300"/>
          </a:p>
          <a:p>
            <a:pPr indent="0" lvl="0" marL="0" rtl="0" algn="l">
              <a:spcBef>
                <a:spcPts val="1600"/>
              </a:spcBef>
              <a:spcAft>
                <a:spcPts val="0"/>
              </a:spcAft>
              <a:buNone/>
            </a:pPr>
            <a:br>
              <a:rPr lang="en"/>
            </a:br>
            <a:r>
              <a:rPr lang="en"/>
              <a:t>Dr. David Wallach</a:t>
            </a:r>
            <a:br>
              <a:rPr lang="en"/>
            </a:br>
            <a:r>
              <a:rPr lang="en"/>
              <a:t>-</a:t>
            </a:r>
            <a:r>
              <a:rPr b="1" lang="en" sz="1500"/>
              <a:t>Hip Arthroscopy, Indications </a:t>
            </a:r>
            <a:br>
              <a:rPr b="1" lang="en" sz="1500"/>
            </a:br>
            <a:r>
              <a:rPr b="1" lang="en" sz="1500"/>
              <a:t>	and Techniques</a:t>
            </a:r>
            <a:endParaRPr b="1" sz="1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3" name="Google Shape;93;p17"/>
          <p:cNvPicPr preferRelativeResize="0"/>
          <p:nvPr/>
        </p:nvPicPr>
        <p:blipFill>
          <a:blip r:embed="rId3">
            <a:alphaModFix/>
          </a:blip>
          <a:stretch>
            <a:fillRect/>
          </a:stretch>
        </p:blipFill>
        <p:spPr>
          <a:xfrm>
            <a:off x="7084338" y="4654100"/>
            <a:ext cx="1971611" cy="345625"/>
          </a:xfrm>
          <a:prstGeom prst="rect">
            <a:avLst/>
          </a:prstGeom>
          <a:noFill/>
          <a:ln>
            <a:noFill/>
          </a:ln>
        </p:spPr>
      </p:pic>
      <p:pic>
        <p:nvPicPr>
          <p:cNvPr id="94" name="Google Shape;94;p17"/>
          <p:cNvPicPr preferRelativeResize="0"/>
          <p:nvPr/>
        </p:nvPicPr>
        <p:blipFill>
          <a:blip r:embed="rId4">
            <a:alphaModFix/>
          </a:blip>
          <a:stretch>
            <a:fillRect/>
          </a:stretch>
        </p:blipFill>
        <p:spPr>
          <a:xfrm>
            <a:off x="5396386" y="960224"/>
            <a:ext cx="802727" cy="1197225"/>
          </a:xfrm>
          <a:prstGeom prst="rect">
            <a:avLst/>
          </a:prstGeom>
          <a:noFill/>
          <a:ln>
            <a:noFill/>
          </a:ln>
        </p:spPr>
      </p:pic>
      <p:pic>
        <p:nvPicPr>
          <p:cNvPr id="95" name="Google Shape;95;p17"/>
          <p:cNvPicPr preferRelativeResize="0"/>
          <p:nvPr/>
        </p:nvPicPr>
        <p:blipFill>
          <a:blip r:embed="rId5">
            <a:alphaModFix/>
          </a:blip>
          <a:stretch>
            <a:fillRect/>
          </a:stretch>
        </p:blipFill>
        <p:spPr>
          <a:xfrm>
            <a:off x="4344650" y="3456875"/>
            <a:ext cx="3069070" cy="1197226"/>
          </a:xfrm>
          <a:prstGeom prst="rect">
            <a:avLst/>
          </a:prstGeom>
          <a:noFill/>
          <a:ln>
            <a:noFill/>
          </a:ln>
        </p:spPr>
      </p:pic>
      <p:pic>
        <p:nvPicPr>
          <p:cNvPr id="96" name="Google Shape;96;p17"/>
          <p:cNvPicPr preferRelativeResize="0"/>
          <p:nvPr/>
        </p:nvPicPr>
        <p:blipFill>
          <a:blip r:embed="rId6">
            <a:alphaModFix/>
          </a:blip>
          <a:stretch>
            <a:fillRect/>
          </a:stretch>
        </p:blipFill>
        <p:spPr>
          <a:xfrm>
            <a:off x="4811950" y="2216770"/>
            <a:ext cx="1971599" cy="11807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Accreditation:</a:t>
            </a:r>
            <a:endParaRPr/>
          </a:p>
        </p:txBody>
      </p:sp>
      <p:sp>
        <p:nvSpPr>
          <p:cNvPr id="102" name="Google Shape;102;p18"/>
          <p:cNvSpPr txBox="1"/>
          <p:nvPr>
            <p:ph idx="1" type="body"/>
          </p:nvPr>
        </p:nvSpPr>
        <p:spPr>
          <a:xfrm>
            <a:off x="488575" y="1055425"/>
            <a:ext cx="8520600" cy="372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CME</a:t>
            </a:r>
            <a:endParaRPr/>
          </a:p>
          <a:p>
            <a:pPr indent="0" lvl="0" marL="0" rtl="0" algn="l">
              <a:spcBef>
                <a:spcPts val="1600"/>
              </a:spcBef>
              <a:spcAft>
                <a:spcPts val="0"/>
              </a:spcAft>
              <a:buNone/>
            </a:pPr>
            <a:r>
              <a:rPr lang="en"/>
              <a:t>The School of Medicine, State University of New York at Stony Brook, is accredited by the Accreditation Council for Continuing Medical Education to provide continuing medical education for physicians. The school of Medicine, State University of New York at Stony Brook designates this live activity for a maximum of 2.00 AMA PRA Category 1 Credit(s).™ Physicians should only claim the credit commensurate with the extent of their participation in the activity. </a:t>
            </a:r>
            <a:endParaRPr/>
          </a:p>
          <a:p>
            <a:pPr indent="0" lvl="0" marL="0" rtl="0" algn="l">
              <a:spcBef>
                <a:spcPts val="1600"/>
              </a:spcBef>
              <a:spcAft>
                <a:spcPts val="0"/>
              </a:spcAft>
              <a:buNone/>
            </a:pPr>
            <a:r>
              <a:rPr lang="en" sz="1400"/>
              <a:t>Please contact the Stony Brook School of Medicine Office of Continuing Education at 631-444-2094 to speak with Myra or Donna with CME questions.</a:t>
            </a:r>
            <a:endParaRPr sz="1400"/>
          </a:p>
          <a:p>
            <a:pPr indent="0" lvl="0" marL="0" rtl="0" algn="l">
              <a:spcBef>
                <a:spcPts val="1600"/>
              </a:spcBef>
              <a:spcAft>
                <a:spcPts val="1600"/>
              </a:spcAft>
              <a:buNone/>
            </a:pPr>
            <a:r>
              <a:t/>
            </a:r>
            <a:endParaRPr/>
          </a:p>
        </p:txBody>
      </p:sp>
      <p:pic>
        <p:nvPicPr>
          <p:cNvPr id="103" name="Google Shape;103;p18"/>
          <p:cNvPicPr preferRelativeResize="0"/>
          <p:nvPr/>
        </p:nvPicPr>
        <p:blipFill>
          <a:blip r:embed="rId3">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424900" y="1804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Physical Therapy/Athletic Training Credits:</a:t>
            </a:r>
            <a:endParaRPr/>
          </a:p>
        </p:txBody>
      </p:sp>
      <p:sp>
        <p:nvSpPr>
          <p:cNvPr id="109" name="Google Shape;109;p19"/>
          <p:cNvSpPr txBox="1"/>
          <p:nvPr>
            <p:ph idx="1" type="body"/>
          </p:nvPr>
        </p:nvSpPr>
        <p:spPr>
          <a:xfrm>
            <a:off x="311700" y="1011725"/>
            <a:ext cx="8520600" cy="356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t>The Office of Continuing Education is not responsible for awarding CEU/CE/Contact hours. You may obtain a letter of participation for hours of learning and submit it to your accrediting agency.</a:t>
            </a:r>
            <a:endParaRPr b="1" sz="1600"/>
          </a:p>
          <a:p>
            <a:pPr indent="0" lvl="0" marL="0" rtl="0" algn="l">
              <a:spcBef>
                <a:spcPts val="1600"/>
              </a:spcBef>
              <a:spcAft>
                <a:spcPts val="0"/>
              </a:spcAft>
              <a:buNone/>
            </a:pPr>
            <a:r>
              <a:rPr lang="en" sz="1200"/>
              <a:t>This symposium qualifies for 2 contact hours as recognized by New York State Education Department Board of Physical Therapy.  </a:t>
            </a:r>
            <a:br>
              <a:rPr lang="en" sz="1200"/>
            </a:br>
            <a:r>
              <a:rPr lang="en" sz="1200"/>
              <a:t>For proof of attendance, please email </a:t>
            </a:r>
            <a:r>
              <a:rPr b="1" lang="en" sz="1300" u="sng"/>
              <a:t>patricia.lamb@stonybrookmedicine.edu</a:t>
            </a:r>
            <a:endParaRPr b="1" sz="1300" u="sng"/>
          </a:p>
          <a:p>
            <a:pPr indent="0" lvl="0" marL="0" rtl="0" algn="l">
              <a:spcBef>
                <a:spcPts val="1600"/>
              </a:spcBef>
              <a:spcAft>
                <a:spcPts val="1600"/>
              </a:spcAft>
              <a:buClr>
                <a:schemeClr val="dk1"/>
              </a:buClr>
              <a:buSzPts val="1100"/>
              <a:buFont typeface="Arial"/>
              <a:buNone/>
            </a:pPr>
            <a:r>
              <a:rPr lang="en" sz="1200"/>
              <a:t>School of Health Technology and management, Stony Brook University (BOC AP #P3368) is approved by the Board of Certification, Inc. to provide continuing education to Athletic Trainers. This program is eligible for a maximum of 2 Category A CEU’s. AT’s should claim only those hours actually spent in the educational program. </a:t>
            </a:r>
            <a:br>
              <a:rPr lang="en" sz="1200"/>
            </a:br>
            <a:r>
              <a:rPr lang="en" sz="1200"/>
              <a:t>For proof of attendance, please email </a:t>
            </a:r>
            <a:r>
              <a:rPr b="1" lang="en" sz="1300" u="sng">
                <a:solidFill>
                  <a:srgbClr val="000000"/>
                </a:solidFill>
                <a:hlinkClick r:id="rId3">
                  <a:extLst>
                    <a:ext uri="{A12FA001-AC4F-418D-AE19-62706E023703}">
                      <ahyp:hlinkClr val="tx"/>
                    </a:ext>
                  </a:extLst>
                </a:hlinkClick>
              </a:rPr>
              <a:t>xristos.gaglias@stonybrook.edu</a:t>
            </a:r>
            <a:r>
              <a:rPr lang="en" sz="1200"/>
              <a:t> with the completed pdf survey form for Athletic Trainers </a:t>
            </a:r>
            <a:r>
              <a:rPr b="1" lang="en" sz="1200"/>
              <a:t>only,</a:t>
            </a:r>
            <a:r>
              <a:rPr lang="en" sz="1200"/>
              <a:t> which was sent to your email with the Zoom meeting link on September 9. </a:t>
            </a:r>
            <a:br>
              <a:rPr lang="en" sz="1200"/>
            </a:br>
            <a:r>
              <a:rPr lang="en" sz="1200"/>
              <a:t>Certificates can take up to 14 days to receive.</a:t>
            </a:r>
            <a:endParaRPr sz="1200"/>
          </a:p>
        </p:txBody>
      </p:sp>
      <p:pic>
        <p:nvPicPr>
          <p:cNvPr id="110" name="Google Shape;110;p19"/>
          <p:cNvPicPr preferRelativeResize="0"/>
          <p:nvPr/>
        </p:nvPicPr>
        <p:blipFill>
          <a:blip r:embed="rId4">
            <a:alphaModFix/>
          </a:blip>
          <a:stretch>
            <a:fillRect/>
          </a:stretch>
        </p:blipFill>
        <p:spPr>
          <a:xfrm>
            <a:off x="5765850" y="4086315"/>
            <a:ext cx="856325" cy="867050"/>
          </a:xfrm>
          <a:prstGeom prst="rect">
            <a:avLst/>
          </a:prstGeom>
          <a:noFill/>
          <a:ln>
            <a:noFill/>
          </a:ln>
        </p:spPr>
      </p:pic>
      <p:pic>
        <p:nvPicPr>
          <p:cNvPr id="111" name="Google Shape;111;p19"/>
          <p:cNvPicPr preferRelativeResize="0"/>
          <p:nvPr/>
        </p:nvPicPr>
        <p:blipFill>
          <a:blip r:embed="rId5">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Disclosures:</a:t>
            </a:r>
            <a:endParaRPr/>
          </a:p>
        </p:txBody>
      </p:sp>
      <p:sp>
        <p:nvSpPr>
          <p:cNvPr id="117" name="Google Shape;117;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350">
                <a:solidFill>
                  <a:srgbClr val="000000"/>
                </a:solidFill>
                <a:highlight>
                  <a:srgbClr val="FFFFFF"/>
                </a:highlight>
              </a:rPr>
              <a:t>In compliance with the ACCME Standards for Commercial Support, everyone who is in a position to control the content of an educational activity provided by the School of Medicine is expected to disclose to the audience any relevant financial relationships with any commercial interest that relates to the content of his/her presentation.</a:t>
            </a:r>
            <a:endParaRPr sz="1350">
              <a:solidFill>
                <a:srgbClr val="000000"/>
              </a:solidFill>
              <a:highlight>
                <a:srgbClr val="FFFFFF"/>
              </a:highlight>
            </a:endParaRPr>
          </a:p>
          <a:p>
            <a:pPr indent="0" lvl="0" marL="0" rtl="0" algn="l">
              <a:lnSpc>
                <a:spcPct val="150000"/>
              </a:lnSpc>
              <a:spcBef>
                <a:spcPts val="800"/>
              </a:spcBef>
              <a:spcAft>
                <a:spcPts val="0"/>
              </a:spcAft>
              <a:buClr>
                <a:schemeClr val="dk1"/>
              </a:buClr>
              <a:buSzPts val="1100"/>
              <a:buFont typeface="Arial"/>
              <a:buNone/>
            </a:pPr>
            <a:r>
              <a:rPr b="1" lang="en" sz="1350">
                <a:solidFill>
                  <a:srgbClr val="000000"/>
                </a:solidFill>
                <a:highlight>
                  <a:srgbClr val="FFFFFF"/>
                </a:highlight>
              </a:rPr>
              <a:t>Dr. Alireza Nazemi, Dr. Diana Patterson, Dr. David Wallach</a:t>
            </a:r>
            <a:r>
              <a:rPr lang="en" sz="1350">
                <a:solidFill>
                  <a:srgbClr val="000000"/>
                </a:solidFill>
                <a:highlight>
                  <a:srgbClr val="FFFFFF"/>
                </a:highlight>
              </a:rPr>
              <a:t>, the faculty, the planners, the reviewers, and the CME provider have no relevant financial relationship with a commercial interest (defined as any entity producing, marketing, re-selling, or distributing health care goods or services consumed by, or used on, patients), that relates to the content that will be discussed in the educational activity.</a:t>
            </a:r>
            <a:endParaRPr sz="1350">
              <a:solidFill>
                <a:srgbClr val="000000"/>
              </a:solidFill>
              <a:highlight>
                <a:srgbClr val="FFFFFF"/>
              </a:highlight>
            </a:endParaRPr>
          </a:p>
          <a:p>
            <a:pPr indent="0" lvl="0" marL="0" rtl="0" algn="l">
              <a:spcBef>
                <a:spcPts val="800"/>
              </a:spcBef>
              <a:spcAft>
                <a:spcPts val="1600"/>
              </a:spcAft>
              <a:buNone/>
            </a:pPr>
            <a:r>
              <a:t/>
            </a:r>
            <a:endParaRPr/>
          </a:p>
        </p:txBody>
      </p:sp>
      <p:pic>
        <p:nvPicPr>
          <p:cNvPr id="118" name="Google Shape;118;p20"/>
          <p:cNvPicPr preferRelativeResize="0"/>
          <p:nvPr/>
        </p:nvPicPr>
        <p:blipFill>
          <a:blip r:embed="rId3">
            <a:alphaModFix/>
          </a:blip>
          <a:stretch>
            <a:fillRect/>
          </a:stretch>
        </p:blipFill>
        <p:spPr>
          <a:xfrm>
            <a:off x="6859450" y="4614675"/>
            <a:ext cx="2196500" cy="385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961837" y="162650"/>
            <a:ext cx="7517474" cy="473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